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embeddedFontLst>
    <p:embeddedFont>
      <p:font typeface="Century Gothic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font" Target="fonts/CenturyGothic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CenturyGothic-bold.fntdata"/><Relationship Id="rId6" Type="http://schemas.openxmlformats.org/officeDocument/2006/relationships/slide" Target="slides/slide2.xml"/><Relationship Id="rId18" Type="http://schemas.openxmlformats.org/officeDocument/2006/relationships/font" Target="fonts/CenturyGothic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/>
          <p:nvPr>
            <p:ph idx="2" type="pic"/>
          </p:nvPr>
        </p:nvSpPr>
        <p:spPr>
          <a:xfrm>
            <a:off x="1154955" y="685800"/>
            <a:ext cx="8825658" cy="3640666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8" name="Google Shape;78;p1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" type="body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4" name="Google Shape;84;p1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" type="body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0" name="Google Shape;90;p13"/>
          <p:cNvSpPr txBox="1"/>
          <p:nvPr>
            <p:ph idx="2" type="body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1" name="Google Shape;91;p1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0" u="none" cap="none" strike="noStrik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0" u="none" cap="none" strike="noStrik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1" type="body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" name="Google Shape;99;p1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5"/>
          <p:cNvSpPr txBox="1"/>
          <p:nvPr>
            <p:ph idx="1" type="body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5" name="Google Shape;105;p15"/>
          <p:cNvSpPr txBox="1"/>
          <p:nvPr>
            <p:ph idx="2" type="body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6" name="Google Shape;106;p15"/>
          <p:cNvSpPr txBox="1"/>
          <p:nvPr>
            <p:ph idx="3" type="body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7" name="Google Shape;107;p15"/>
          <p:cNvSpPr txBox="1"/>
          <p:nvPr>
            <p:ph idx="4" type="body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8" name="Google Shape;108;p15"/>
          <p:cNvSpPr txBox="1"/>
          <p:nvPr>
            <p:ph idx="5" type="body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9" name="Google Shape;109;p15"/>
          <p:cNvSpPr txBox="1"/>
          <p:nvPr>
            <p:ph idx="6" type="body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10" name="Google Shape;110;p15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1" name="Google Shape;111;p15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2" name="Google Shape;112;p1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8" name="Google Shape;118;p16"/>
          <p:cNvSpPr/>
          <p:nvPr>
            <p:ph idx="2" type="pic"/>
          </p:nvPr>
        </p:nvSpPr>
        <p:spPr>
          <a:xfrm>
            <a:off x="652463" y="2209800"/>
            <a:ext cx="2940050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19" name="Google Shape;119;p16"/>
          <p:cNvSpPr txBox="1"/>
          <p:nvPr>
            <p:ph idx="3" type="body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0" name="Google Shape;120;p16"/>
          <p:cNvSpPr txBox="1"/>
          <p:nvPr>
            <p:ph idx="4" type="body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1" name="Google Shape;121;p16"/>
          <p:cNvSpPr/>
          <p:nvPr>
            <p:ph idx="5" type="pic"/>
          </p:nvPr>
        </p:nvSpPr>
        <p:spPr>
          <a:xfrm>
            <a:off x="3889374" y="2209800"/>
            <a:ext cx="2930525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2" name="Google Shape;122;p16"/>
          <p:cNvSpPr txBox="1"/>
          <p:nvPr>
            <p:ph idx="6" type="body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3" name="Google Shape;123;p16"/>
          <p:cNvSpPr txBox="1"/>
          <p:nvPr>
            <p:ph idx="7" type="body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4" name="Google Shape;124;p16"/>
          <p:cNvSpPr/>
          <p:nvPr>
            <p:ph idx="8" type="pic"/>
          </p:nvPr>
        </p:nvSpPr>
        <p:spPr>
          <a:xfrm>
            <a:off x="7124699" y="2209800"/>
            <a:ext cx="2932113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5" name="Google Shape;125;p16"/>
          <p:cNvSpPr txBox="1"/>
          <p:nvPr>
            <p:ph idx="9" type="body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26" name="Google Shape;126;p16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7" name="Google Shape;127;p16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8" name="Google Shape;128;p1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7"/>
          <p:cNvSpPr txBox="1"/>
          <p:nvPr>
            <p:ph idx="1" type="body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1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8"/>
          <p:cNvSpPr txBox="1"/>
          <p:nvPr>
            <p:ph idx="1" type="body"/>
          </p:nvPr>
        </p:nvSpPr>
        <p:spPr>
          <a:xfrm rot="5400000">
            <a:off x="1679576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1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" type="body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2" name="Google Shape;42;p6"/>
          <p:cNvSpPr txBox="1"/>
          <p:nvPr>
            <p:ph idx="2" type="body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3" name="Google Shape;43;p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2" type="body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50" name="Google Shape;50;p7"/>
          <p:cNvSpPr txBox="1"/>
          <p:nvPr>
            <p:ph idx="3" type="body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51" name="Google Shape;51;p7"/>
          <p:cNvSpPr txBox="1"/>
          <p:nvPr>
            <p:ph idx="4" type="body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52" name="Google Shape;52;p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" type="body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indent="-309880" lvl="2" marL="13716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indent="-299719" lvl="3" marL="1828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indent="-299720" lvl="4" marL="22860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indent="-299720" lvl="5" marL="27432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indent="-299720" lvl="6" marL="32004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indent="-299720" lvl="7" marL="3657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indent="-299720" lvl="8" marL="4114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/>
        </p:txBody>
      </p:sp>
      <p:sp>
        <p:nvSpPr>
          <p:cNvPr id="63" name="Google Shape;63;p9"/>
          <p:cNvSpPr txBox="1"/>
          <p:nvPr>
            <p:ph idx="2" type="body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4" name="Google Shape;64;p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/>
          <p:nvPr>
            <p:ph idx="2" type="pic"/>
          </p:nvPr>
        </p:nvSpPr>
        <p:spPr>
          <a:xfrm>
            <a:off x="6949546" y="1143000"/>
            <a:ext cx="3200400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70" name="Google Shape;70;p10"/>
          <p:cNvSpPr txBox="1"/>
          <p:nvPr>
            <p:ph idx="1" type="body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1" name="Google Shape;71;p1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6.xml"/><Relationship Id="rId22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5.xml"/><Relationship Id="rId21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7.xml"/><Relationship Id="rId23" Type="http://schemas.openxmlformats.org/officeDocument/2006/relationships/theme" Target="../theme/theme2.xml"/><Relationship Id="rId1" Type="http://schemas.openxmlformats.org/officeDocument/2006/relationships/image" Target="../media/image13.png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slideLayout" Target="../slideLayouts/slideLayout4.xml"/><Relationship Id="rId15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19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.xml"/><Relationship Id="rId18" Type="http://schemas.openxmlformats.org/officeDocument/2006/relationships/slideLayout" Target="../slideLayouts/slideLayout13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2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/>
          <p:cNvPicPr preferRelativeResize="0"/>
          <p:nvPr/>
        </p:nvPicPr>
        <p:blipFill rotWithShape="1">
          <a:blip r:embed="rId3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4">
            <a:alphaModFix/>
          </a:blip>
          <a:srcRect b="0" l="0" r="0"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5">
            <a:alphaModFix/>
          </a:blip>
          <a:srcRect b="23320" l="0" r="0" t="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6"/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  <p:sldLayoutId id="2147483661" r:id="rId19"/>
    <p:sldLayoutId id="2147483662" r:id="rId20"/>
    <p:sldLayoutId id="2147483663" r:id="rId21"/>
    <p:sldLayoutId id="2147483664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5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/>
          <p:nvPr>
            <p:ph idx="4294967295" type="ctrTitle"/>
          </p:nvPr>
        </p:nvSpPr>
        <p:spPr>
          <a:xfrm>
            <a:off x="1786596" y="1342474"/>
            <a:ext cx="9186203" cy="4720701"/>
          </a:xfrm>
          <a:prstGeom prst="rect">
            <a:avLst/>
          </a:prstGeom>
          <a:solidFill>
            <a:srgbClr val="262626">
              <a:alpha val="71764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b="0" i="0" lang="en-US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Solution to Mental Health Challenges in Kenya</a:t>
            </a:r>
            <a:br>
              <a:rPr b="0" i="0" lang="en-US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b="0" i="0" lang="en-US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b="0" i="0" lang="en-US" sz="2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b="0" i="0" lang="en-US" sz="2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en-US" sz="2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Daniel Kiago</a:t>
            </a:r>
            <a:br>
              <a:rPr b="0" i="0" lang="en-US" sz="2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en-US" sz="2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Collins Kimani</a:t>
            </a:r>
            <a:br>
              <a:rPr b="0" i="0" lang="en-US" sz="2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en-US" sz="2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Kenneth Kariuki</a:t>
            </a:r>
            <a:br>
              <a:rPr b="0" i="0" lang="en-US" sz="2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en-US" sz="2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Duncan Maigua</a:t>
            </a:r>
            <a:br>
              <a:rPr b="0" i="0" lang="en-US" sz="2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en-US" sz="2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Dylan Wanganga</a:t>
            </a:r>
            <a:br>
              <a:rPr b="0" i="0" lang="en-US" sz="2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en-US" sz="2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Bonaventure Wafula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 rotWithShape="1">
          <a:blip r:embed="rId3">
            <a:alphaModFix/>
          </a:blip>
          <a:tile algn="tl" flip="none" tx="0" sx="100000" ty="0" sy="100000"/>
        </a:blip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 txBox="1"/>
          <p:nvPr>
            <p:ph type="title"/>
          </p:nvPr>
        </p:nvSpPr>
        <p:spPr>
          <a:xfrm>
            <a:off x="1393638" y="494921"/>
            <a:ext cx="9404723" cy="820408"/>
          </a:xfrm>
          <a:prstGeom prst="rect">
            <a:avLst/>
          </a:prstGeom>
          <a:solidFill>
            <a:schemeClr val="dk1">
              <a:alpha val="57647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entury Gothic"/>
              <a:buNone/>
            </a:pPr>
            <a:r>
              <a:rPr lang="en-US">
                <a:solidFill>
                  <a:schemeClr val="lt1"/>
                </a:solidFill>
              </a:rPr>
              <a:t>User Needs and Pain points</a:t>
            </a:r>
            <a:endParaRPr/>
          </a:p>
        </p:txBody>
      </p:sp>
      <p:sp>
        <p:nvSpPr>
          <p:cNvPr id="206" name="Google Shape;206;p28"/>
          <p:cNvSpPr txBox="1"/>
          <p:nvPr>
            <p:ph idx="1" type="body"/>
          </p:nvPr>
        </p:nvSpPr>
        <p:spPr>
          <a:xfrm>
            <a:off x="1988489" y="2542735"/>
            <a:ext cx="8946541" cy="2603487"/>
          </a:xfrm>
          <a:prstGeom prst="rect">
            <a:avLst/>
          </a:prstGeom>
          <a:solidFill>
            <a:srgbClr val="0C0C0C">
              <a:alpha val="76862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My user needs a user-friendly platform that provides accessible and affordable mental health services, including virtual consultations with licensed professionals.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My user needs a platform where they can listen to other victims of mental health illnesses so as to learn from their experiences as well.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My user needs education and resources on coping mechanisms and self-care practices for their mental well-being.</a:t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9"/>
          <p:cNvSpPr txBox="1"/>
          <p:nvPr>
            <p:ph type="title"/>
          </p:nvPr>
        </p:nvSpPr>
        <p:spPr>
          <a:xfrm>
            <a:off x="1104293" y="1254577"/>
            <a:ext cx="9404723" cy="1038457"/>
          </a:xfrm>
          <a:prstGeom prst="rect">
            <a:avLst/>
          </a:prstGeom>
          <a:solidFill>
            <a:srgbClr val="262626">
              <a:alpha val="8392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Recommendations</a:t>
            </a:r>
            <a:endParaRPr/>
          </a:p>
        </p:txBody>
      </p:sp>
      <p:sp>
        <p:nvSpPr>
          <p:cNvPr id="212" name="Google Shape;212;p29"/>
          <p:cNvSpPr txBox="1"/>
          <p:nvPr>
            <p:ph idx="1" type="body"/>
          </p:nvPr>
        </p:nvSpPr>
        <p:spPr>
          <a:xfrm>
            <a:off x="1104293" y="3923922"/>
            <a:ext cx="8946541" cy="1376082"/>
          </a:xfrm>
          <a:prstGeom prst="rect">
            <a:avLst/>
          </a:prstGeom>
          <a:solidFill>
            <a:srgbClr val="262626">
              <a:alpha val="8196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The response from the website after successfully booking a professional counsellor needs to show some hope for a quick response for assistance.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0"/>
          <p:cNvSpPr txBox="1"/>
          <p:nvPr>
            <p:ph type="title"/>
          </p:nvPr>
        </p:nvSpPr>
        <p:spPr>
          <a:xfrm>
            <a:off x="885262" y="466786"/>
            <a:ext cx="9404723" cy="911848"/>
          </a:xfrm>
          <a:prstGeom prst="rect">
            <a:avLst/>
          </a:prstGeom>
          <a:solidFill>
            <a:srgbClr val="262626">
              <a:alpha val="6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Next Steps</a:t>
            </a:r>
            <a:endParaRPr/>
          </a:p>
        </p:txBody>
      </p:sp>
      <p:sp>
        <p:nvSpPr>
          <p:cNvPr id="218" name="Google Shape;218;p30"/>
          <p:cNvSpPr txBox="1"/>
          <p:nvPr>
            <p:ph idx="1" type="body"/>
          </p:nvPr>
        </p:nvSpPr>
        <p:spPr>
          <a:xfrm>
            <a:off x="1548117" y="2826642"/>
            <a:ext cx="9095765" cy="2434676"/>
          </a:xfrm>
          <a:prstGeom prst="rect">
            <a:avLst/>
          </a:prstGeom>
          <a:solidFill>
            <a:srgbClr val="163C3F">
              <a:alpha val="8392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Should we receive the $20,000 funding we will:</a:t>
            </a:r>
            <a:endParaRPr/>
          </a:p>
          <a:p>
            <a:pPr indent="0" lvl="1" marL="40005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/>
              <a:t>1.  We will invest the funds in acquiring a domain and cloud server, hiring a data collection team, onboarding mental health specialists ,and securing an office space for toll-free calls.</a:t>
            </a:r>
            <a:endParaRPr/>
          </a:p>
          <a:p>
            <a:pPr indent="0" lvl="1" marL="40005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/>
              <a:t>2. Consequently, we aim to have 2,000 registered users and 500 registered specialists by the 3rd quarter of 2023.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1"/>
          <p:cNvSpPr txBox="1"/>
          <p:nvPr>
            <p:ph type="title"/>
          </p:nvPr>
        </p:nvSpPr>
        <p:spPr>
          <a:xfrm>
            <a:off x="1265090" y="241703"/>
            <a:ext cx="9404723" cy="1024389"/>
          </a:xfrm>
          <a:prstGeom prst="rect">
            <a:avLst/>
          </a:prstGeom>
          <a:solidFill>
            <a:srgbClr val="0C0C0C">
              <a:alpha val="7294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Restating WHY</a:t>
            </a:r>
            <a:endParaRPr/>
          </a:p>
        </p:txBody>
      </p:sp>
      <p:sp>
        <p:nvSpPr>
          <p:cNvPr id="224" name="Google Shape;224;p31"/>
          <p:cNvSpPr txBox="1"/>
          <p:nvPr>
            <p:ph idx="1" type="body"/>
          </p:nvPr>
        </p:nvSpPr>
        <p:spPr>
          <a:xfrm>
            <a:off x="823631" y="4191208"/>
            <a:ext cx="10544737" cy="2153321"/>
          </a:xfrm>
          <a:prstGeom prst="rect">
            <a:avLst/>
          </a:prstGeom>
          <a:solidFill>
            <a:srgbClr val="0C0C0C">
              <a:alpha val="85882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Addressing mental health issues and promoting awareness can improve the quality of life, and contribute to a healthier and more resilient society.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Developing an online system as a solution would be impactful by providing free and accessible mental health support and services via digital devices owned by the majority of youth.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/>
          <p:nvPr>
            <p:ph type="title"/>
          </p:nvPr>
        </p:nvSpPr>
        <p:spPr>
          <a:xfrm>
            <a:off x="1393638" y="458476"/>
            <a:ext cx="9404723" cy="841510"/>
          </a:xfrm>
          <a:prstGeom prst="rect">
            <a:avLst/>
          </a:prstGeom>
          <a:solidFill>
            <a:srgbClr val="0C0C0C">
              <a:alpha val="71764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entury Gothic"/>
              <a:buNone/>
            </a:pPr>
            <a:r>
              <a:rPr lang="en-US">
                <a:solidFill>
                  <a:schemeClr val="lt1"/>
                </a:solidFill>
              </a:rPr>
              <a:t>Problem-Statement</a:t>
            </a:r>
            <a:endParaRPr/>
          </a:p>
        </p:txBody>
      </p:sp>
      <p:sp>
        <p:nvSpPr>
          <p:cNvPr id="153" name="Google Shape;153;p20"/>
          <p:cNvSpPr txBox="1"/>
          <p:nvPr>
            <p:ph idx="1" type="body"/>
          </p:nvPr>
        </p:nvSpPr>
        <p:spPr>
          <a:xfrm>
            <a:off x="1793611" y="2714101"/>
            <a:ext cx="9221392" cy="2969247"/>
          </a:xfrm>
          <a:prstGeom prst="rect">
            <a:avLst/>
          </a:prstGeom>
          <a:solidFill>
            <a:srgbClr val="0C0C0C">
              <a:alpha val="8196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The problem is a lack of mental health knowledge and awareness among Kenyan youth leading to increased mental health issues, reduced performance, and potential harmful coping mechanisms like drug abuse.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The related GCGO is healthcare.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This problem matters because the mental well-being of the youth is crucial for their overall development and success in education and work.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/>
          <p:nvPr>
            <p:ph type="title"/>
          </p:nvPr>
        </p:nvSpPr>
        <p:spPr>
          <a:xfrm>
            <a:off x="646111" y="452719"/>
            <a:ext cx="9404723" cy="827442"/>
          </a:xfrm>
          <a:prstGeom prst="rect">
            <a:avLst/>
          </a:prstGeom>
          <a:solidFill>
            <a:schemeClr val="lt1">
              <a:alpha val="72941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entury Gothic"/>
              <a:buNone/>
            </a:pPr>
            <a:r>
              <a:rPr lang="en-US">
                <a:solidFill>
                  <a:schemeClr val="dk1"/>
                </a:solidFill>
              </a:rPr>
              <a:t>Affected Group</a:t>
            </a:r>
            <a:endParaRPr/>
          </a:p>
        </p:txBody>
      </p:sp>
      <p:sp>
        <p:nvSpPr>
          <p:cNvPr id="159" name="Google Shape;159;p21"/>
          <p:cNvSpPr txBox="1"/>
          <p:nvPr>
            <p:ph idx="1" type="body"/>
          </p:nvPr>
        </p:nvSpPr>
        <p:spPr>
          <a:xfrm>
            <a:off x="1104293" y="2390544"/>
            <a:ext cx="8946541" cy="2730098"/>
          </a:xfrm>
          <a:prstGeom prst="rect">
            <a:avLst/>
          </a:prstGeom>
          <a:solidFill>
            <a:schemeClr val="lt1">
              <a:alpha val="75686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>
                <a:solidFill>
                  <a:schemeClr val="dk1"/>
                </a:solidFill>
              </a:rPr>
              <a:t>One specific group of people impacted by this problem is Kenyan students in educational institutions.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>
                <a:solidFill>
                  <a:schemeClr val="dk1"/>
                </a:solidFill>
              </a:rPr>
              <a:t>The lack of mental health knowledge and awareness negatively affects their academic performance, study habits, and overall well-being.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>
                <a:solidFill>
                  <a:schemeClr val="dk1"/>
                </a:solidFill>
              </a:rPr>
              <a:t>This results in increased stress, anxiety, and potential long-term consequences on their educational journey and future prospects.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/>
          <p:nvPr>
            <p:ph type="title"/>
          </p:nvPr>
        </p:nvSpPr>
        <p:spPr>
          <a:xfrm>
            <a:off x="1393638" y="368312"/>
            <a:ext cx="9404700" cy="954000"/>
          </a:xfrm>
          <a:prstGeom prst="rect">
            <a:avLst/>
          </a:prstGeom>
          <a:solidFill>
            <a:srgbClr val="3F3F3F">
              <a:alpha val="91764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entury Gothic"/>
              <a:buNone/>
            </a:pPr>
            <a:r>
              <a:rPr lang="en-US">
                <a:solidFill>
                  <a:schemeClr val="lt1"/>
                </a:solidFill>
              </a:rPr>
              <a:t>Factual Information 1</a:t>
            </a:r>
            <a:endParaRPr/>
          </a:p>
        </p:txBody>
      </p:sp>
      <p:sp>
        <p:nvSpPr>
          <p:cNvPr id="165" name="Google Shape;165;p22"/>
          <p:cNvSpPr txBox="1"/>
          <p:nvPr>
            <p:ph idx="1" type="body"/>
          </p:nvPr>
        </p:nvSpPr>
        <p:spPr>
          <a:xfrm>
            <a:off x="2194550" y="2211649"/>
            <a:ext cx="9065100" cy="2640300"/>
          </a:xfrm>
          <a:prstGeom prst="rect">
            <a:avLst/>
          </a:prstGeom>
          <a:solidFill>
            <a:srgbClr val="262626">
              <a:alpha val="8196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According to WHO, Kenya has 1.9 million people struggling with mental health challenges. </a:t>
            </a:r>
            <a:endParaRPr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According to the Kenya Mental Health Policy the problem is worsening.</a:t>
            </a:r>
            <a:endParaRPr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20-25% of people seeking outpatient health services in the nation present mental illness symptoms.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WHO report (2017)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/>
          <p:nvPr>
            <p:ph type="title"/>
          </p:nvPr>
        </p:nvSpPr>
        <p:spPr>
          <a:xfrm>
            <a:off x="1166615" y="32610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Factual Information 2</a:t>
            </a:r>
            <a:endParaRPr/>
          </a:p>
        </p:txBody>
      </p:sp>
      <p:pic>
        <p:nvPicPr>
          <p:cNvPr id="171" name="Google Shape;171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49825" y="1212532"/>
            <a:ext cx="6891300" cy="50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3"/>
          <p:cNvSpPr txBox="1"/>
          <p:nvPr/>
        </p:nvSpPr>
        <p:spPr>
          <a:xfrm>
            <a:off x="3051825" y="6386750"/>
            <a:ext cx="64293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https://aphrc.org/wp-content/uploads/2022/10/K-NAMHS-report_2022.pdf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/>
          <p:nvPr>
            <p:ph type="title"/>
          </p:nvPr>
        </p:nvSpPr>
        <p:spPr>
          <a:xfrm>
            <a:off x="1393638" y="213567"/>
            <a:ext cx="9404723" cy="9540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Factual Information 3</a:t>
            </a:r>
            <a:endParaRPr/>
          </a:p>
        </p:txBody>
      </p:sp>
      <p:pic>
        <p:nvPicPr>
          <p:cNvPr id="178" name="Google Shape;178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1800" y="1415850"/>
            <a:ext cx="6950400" cy="47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4"/>
          <p:cNvSpPr txBox="1"/>
          <p:nvPr/>
        </p:nvSpPr>
        <p:spPr>
          <a:xfrm>
            <a:off x="2858000" y="6301000"/>
            <a:ext cx="7338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https://aphrc.org/wp-content/uploads/2022/10/K-NAMHS-report_2022.pdf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/>
          <p:nvPr>
            <p:ph idx="4294967295" type="body"/>
          </p:nvPr>
        </p:nvSpPr>
        <p:spPr>
          <a:xfrm>
            <a:off x="1142250" y="1543025"/>
            <a:ext cx="9907500" cy="4372200"/>
          </a:xfrm>
          <a:prstGeom prst="rect">
            <a:avLst/>
          </a:prstGeom>
          <a:solidFill>
            <a:srgbClr val="BFBFBF">
              <a:alpha val="8275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►"/>
            </a:pPr>
            <a:r>
              <a:rPr lang="en-US">
                <a:solidFill>
                  <a:schemeClr val="dk1"/>
                </a:solidFill>
              </a:rPr>
              <a:t>The solution is an online platform that can raise awareness and educate people on mental health issues. 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►"/>
            </a:pPr>
            <a:r>
              <a:rPr lang="en-US">
                <a:solidFill>
                  <a:schemeClr val="dk1"/>
                </a:solidFill>
              </a:rPr>
              <a:t>The platform is</a:t>
            </a:r>
            <a:r>
              <a:rPr lang="en-US">
                <a:solidFill>
                  <a:srgbClr val="FF00FF"/>
                </a:solidFill>
              </a:rPr>
              <a:t> </a:t>
            </a:r>
            <a:r>
              <a:rPr b="1" lang="en-US" u="sng">
                <a:solidFill>
                  <a:schemeClr val="dk1"/>
                </a:solidFill>
              </a:rPr>
              <a:t>juayourmentahealth.co.ke </a:t>
            </a:r>
            <a:endParaRPr b="1" u="sng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►"/>
            </a:pPr>
            <a:r>
              <a:rPr lang="en-US">
                <a:solidFill>
                  <a:schemeClr val="dk1"/>
                </a:solidFill>
              </a:rPr>
              <a:t>Users on the platform will have access to</a:t>
            </a:r>
            <a:endParaRPr/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►"/>
            </a:pPr>
            <a:r>
              <a:rPr lang="en-US" sz="2000">
                <a:solidFill>
                  <a:schemeClr val="dk1"/>
                </a:solidFill>
              </a:rPr>
              <a:t> Blogs</a:t>
            </a:r>
            <a:endParaRPr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►"/>
            </a:pPr>
            <a:r>
              <a:rPr lang="en-US" sz="2000">
                <a:solidFill>
                  <a:schemeClr val="dk1"/>
                </a:solidFill>
              </a:rPr>
              <a:t> Testimonials</a:t>
            </a:r>
            <a:endParaRPr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►"/>
            </a:pPr>
            <a:r>
              <a:rPr lang="en-US" sz="2000">
                <a:solidFill>
                  <a:schemeClr val="dk1"/>
                </a:solidFill>
              </a:rPr>
              <a:t>Toll-free Number to call when feeling depressed.</a:t>
            </a:r>
            <a:endParaRPr sz="2000"/>
          </a:p>
          <a:p>
            <a:pPr indent="-32004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Char char="►"/>
            </a:pPr>
            <a:r>
              <a:rPr lang="en-US" sz="2000">
                <a:solidFill>
                  <a:schemeClr val="dk1"/>
                </a:solidFill>
              </a:rPr>
              <a:t>24/7 access to a mental health speciali</a:t>
            </a:r>
            <a:r>
              <a:rPr lang="en-US">
                <a:solidFill>
                  <a:schemeClr val="dk1"/>
                </a:solidFill>
              </a:rPr>
              <a:t>st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►"/>
            </a:pPr>
            <a:r>
              <a:rPr lang="en-US">
                <a:solidFill>
                  <a:schemeClr val="dk1"/>
                </a:solidFill>
              </a:rPr>
              <a:t>We chose this solution because it allows for timely interventions, crisis prevention, and improved well-being.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►"/>
            </a:pPr>
            <a:r>
              <a:rPr lang="en-US">
                <a:solidFill>
                  <a:schemeClr val="dk1"/>
                </a:solidFill>
              </a:rPr>
              <a:t>This solution would be effective because it offers free, comprehensive and easily accessible mental health support at a click of a button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/>
          <p:nvPr>
            <p:ph idx="4294967295" type="title"/>
          </p:nvPr>
        </p:nvSpPr>
        <p:spPr>
          <a:xfrm>
            <a:off x="970042" y="227818"/>
            <a:ext cx="9404350" cy="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Wireframes</a:t>
            </a:r>
            <a:endParaRPr/>
          </a:p>
        </p:txBody>
      </p:sp>
      <p:pic>
        <p:nvPicPr>
          <p:cNvPr id="190" name="Google Shape;190;p26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575" y="1218614"/>
            <a:ext cx="1779588" cy="525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82738" y="1269209"/>
            <a:ext cx="1978584" cy="525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92897" y="1167618"/>
            <a:ext cx="2181495" cy="5359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5594" y="1498315"/>
            <a:ext cx="3083686" cy="51533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7"/>
          <p:cNvSpPr txBox="1"/>
          <p:nvPr>
            <p:ph type="title"/>
          </p:nvPr>
        </p:nvSpPr>
        <p:spPr>
          <a:xfrm>
            <a:off x="1393825" y="229182"/>
            <a:ext cx="9404350" cy="9710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Wireframes</a:t>
            </a:r>
            <a:endParaRPr/>
          </a:p>
        </p:txBody>
      </p:sp>
      <p:pic>
        <p:nvPicPr>
          <p:cNvPr id="199" name="Google Shape;199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43892" y="1498315"/>
            <a:ext cx="3083687" cy="5130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58757" y="1498314"/>
            <a:ext cx="3329969" cy="5130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